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79" r:id="rId5"/>
    <p:sldId id="280" r:id="rId6"/>
    <p:sldId id="281" r:id="rId7"/>
    <p:sldId id="283" r:id="rId8"/>
    <p:sldId id="282" r:id="rId9"/>
    <p:sldId id="262" r:id="rId10"/>
    <p:sldId id="263" r:id="rId11"/>
    <p:sldId id="266" r:id="rId12"/>
    <p:sldId id="267" r:id="rId13"/>
    <p:sldId id="269" r:id="rId14"/>
    <p:sldId id="270" r:id="rId15"/>
    <p:sldId id="271" r:id="rId16"/>
    <p:sldId id="272" r:id="rId17"/>
    <p:sldId id="264" r:id="rId18"/>
    <p:sldId id="285" r:id="rId19"/>
    <p:sldId id="286" r:id="rId20"/>
    <p:sldId id="287" r:id="rId21"/>
    <p:sldId id="288" r:id="rId22"/>
    <p:sldId id="278" r:id="rId23"/>
    <p:sldId id="277" r:id="rId24"/>
    <p:sldId id="284" r:id="rId25"/>
    <p:sldId id="274" r:id="rId26"/>
    <p:sldId id="275" r:id="rId27"/>
    <p:sldId id="276" r:id="rId28"/>
    <p:sldId id="265" r:id="rId29"/>
    <p:sldId id="268" r:id="rId30"/>
    <p:sldId id="257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5833" autoAdjust="0"/>
  </p:normalViewPr>
  <p:slideViewPr>
    <p:cSldViewPr snapToGrid="0">
      <p:cViewPr varScale="1">
        <p:scale>
          <a:sx n="98" d="100"/>
          <a:sy n="98" d="100"/>
        </p:scale>
        <p:origin x="972" y="9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22.xml"/><Relationship Id="rId3" Type="http://schemas.openxmlformats.org/officeDocument/2006/relationships/slide" Target="slides/slide3.xml"/><Relationship Id="rId21" Type="http://schemas.openxmlformats.org/officeDocument/2006/relationships/slide" Target="slides/slide26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5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19" Type="http://schemas.openxmlformats.org/officeDocument/2006/relationships/slide" Target="slides/slide23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26/02/2024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0.png"/><Relationship Id="rId10" Type="http://schemas.openxmlformats.org/officeDocument/2006/relationships/image" Target="../media/image90.png"/><Relationship Id="rId4" Type="http://schemas.openxmlformats.org/officeDocument/2006/relationships/image" Target="../media/image300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l-GR" i="1" dirty="0"/>
              <a:t>α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D79C680-8D9B-0112-1C9C-3A36B9DA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602744" cy="4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0D0D28C-6DBC-386F-D263-B67069E6E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1" y="1466245"/>
            <a:ext cx="5971044" cy="4489713"/>
          </a:xfrm>
          <a:prstGeom prst="rect">
            <a:avLst/>
          </a:prstGeom>
        </p:spPr>
      </p:pic>
      <p:pic>
        <p:nvPicPr>
          <p:cNvPr id="7" name="Picture 6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340FD9E-96FE-1CE3-F739-7BFFD079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40" y="0"/>
            <a:ext cx="427720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4F344-9502-CF81-701E-35BD6182B327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921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A6350BE-F0CC-078B-3E5D-DF945D1E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1563522"/>
            <a:ext cx="5952756" cy="448971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94C62F9-0997-7FA2-B969-D628FCFE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521"/>
            <a:ext cx="5952756" cy="44897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82FC4-0568-8BC8-13C6-F9654BA5A7F8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03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Summary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CEE65D1-2E1A-60C5-01F6-66DC635A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7" y="630620"/>
            <a:ext cx="4038167" cy="6022427"/>
          </a:xfrm>
          <a:prstGeom prst="rect">
            <a:avLst/>
          </a:prstGeom>
          <a:scene3d>
            <a:camera prst="isometricOffAxis2Top">
              <a:rot lat="19200000" lon="2400000" rev="19800000"/>
            </a:camera>
            <a:lightRig rig="threePt" dir="t"/>
          </a:scene3d>
          <a:sp3d z="50800" prstMaterial="matte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5FC90-1632-1A31-4BE1-8ABAFB959A5F}"/>
              </a:ext>
            </a:extLst>
          </p:cNvPr>
          <p:cNvSpPr txBox="1"/>
          <p:nvPr/>
        </p:nvSpPr>
        <p:spPr>
          <a:xfrm>
            <a:off x="595817" y="5871662"/>
            <a:ext cx="129053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BB4D1C-573A-EB73-D6C6-3FBB29694FE2}"/>
              </a:ext>
            </a:extLst>
          </p:cNvPr>
          <p:cNvSpPr/>
          <p:nvPr/>
        </p:nvSpPr>
        <p:spPr>
          <a:xfrm rot="10800000">
            <a:off x="1119387" y="5616888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3A7E8-5A13-64C0-3C41-EAD731E18EA1}"/>
              </a:ext>
            </a:extLst>
          </p:cNvPr>
          <p:cNvSpPr txBox="1"/>
          <p:nvPr/>
        </p:nvSpPr>
        <p:spPr>
          <a:xfrm rot="18595668">
            <a:off x="775416" y="2608144"/>
            <a:ext cx="1259470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8198FC-60BE-53AF-5986-58521F3A07CD}"/>
              </a:ext>
            </a:extLst>
          </p:cNvPr>
          <p:cNvSpPr/>
          <p:nvPr/>
        </p:nvSpPr>
        <p:spPr>
          <a:xfrm rot="18654743">
            <a:off x="1512111" y="2785286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2664-037E-BC35-6483-8DC15E746DB6}"/>
              </a:ext>
            </a:extLst>
          </p:cNvPr>
          <p:cNvSpPr txBox="1"/>
          <p:nvPr/>
        </p:nvSpPr>
        <p:spPr>
          <a:xfrm rot="1128875">
            <a:off x="3909937" y="1157647"/>
            <a:ext cx="131309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22C029C-2FD3-6AF7-10EA-B4AE375C1F13}"/>
              </a:ext>
            </a:extLst>
          </p:cNvPr>
          <p:cNvSpPr/>
          <p:nvPr/>
        </p:nvSpPr>
        <p:spPr>
          <a:xfrm rot="1248072">
            <a:off x="4395606" y="1435214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2A08C-21E7-E7D8-59CE-A0A5B4AC9B6E}"/>
              </a:ext>
            </a:extLst>
          </p:cNvPr>
          <p:cNvSpPr txBox="1"/>
          <p:nvPr/>
        </p:nvSpPr>
        <p:spPr>
          <a:xfrm rot="18008584">
            <a:off x="4006868" y="4277779"/>
            <a:ext cx="122701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BD8FCB8-4874-C660-5E69-6056A5FDC9CC}"/>
              </a:ext>
            </a:extLst>
          </p:cNvPr>
          <p:cNvSpPr/>
          <p:nvPr/>
        </p:nvSpPr>
        <p:spPr>
          <a:xfrm rot="7230863">
            <a:off x="4293797" y="4143577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95023-7241-CEA2-4E73-73BB8EDE832F}"/>
              </a:ext>
            </a:extLst>
          </p:cNvPr>
          <p:cNvSpPr txBox="1"/>
          <p:nvPr/>
        </p:nvSpPr>
        <p:spPr>
          <a:xfrm rot="18008584">
            <a:off x="4857690" y="2642413"/>
            <a:ext cx="1275749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6C8C261-ED80-EBE0-48EE-18CAD01EEAE3}"/>
              </a:ext>
            </a:extLst>
          </p:cNvPr>
          <p:cNvSpPr/>
          <p:nvPr/>
        </p:nvSpPr>
        <p:spPr>
          <a:xfrm rot="7230863">
            <a:off x="5164649" y="2508212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D8E421-8D00-6759-ED7A-51F920E1905A}"/>
              </a:ext>
            </a:extLst>
          </p:cNvPr>
          <p:cNvSpPr/>
          <p:nvPr/>
        </p:nvSpPr>
        <p:spPr>
          <a:xfrm>
            <a:off x="5901451" y="2591480"/>
            <a:ext cx="445477" cy="15277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00E74-41FB-B5FC-7770-8C8F4226ABC7}"/>
              </a:ext>
            </a:extLst>
          </p:cNvPr>
          <p:cNvSpPr txBox="1"/>
          <p:nvPr/>
        </p:nvSpPr>
        <p:spPr>
          <a:xfrm rot="18008584">
            <a:off x="5816627" y="2509267"/>
            <a:ext cx="171675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BAL-CMEMS+FES2014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49341-B3FF-B5DE-9C84-4C9CC21E7F48}"/>
              </a:ext>
            </a:extLst>
          </p:cNvPr>
          <p:cNvSpPr txBox="1"/>
          <p:nvPr/>
        </p:nvSpPr>
        <p:spPr>
          <a:xfrm>
            <a:off x="8025319" y="729574"/>
            <a:ext cx="219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C000"/>
                </a:solidFill>
              </a:rPr>
              <a:t>Arkona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Basin</a:t>
            </a:r>
            <a:endParaRPr lang="es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6E4E8-DDED-0674-E7F7-57B9F6EA0B4A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white sheet with red blue and black dots&#10;&#10;Description automatically generated">
            <a:extLst>
              <a:ext uri="{FF2B5EF4-FFF2-40B4-BE49-F238E27FC236}">
                <a16:creationId xmlns:a16="http://schemas.microsoft.com/office/drawing/2014/main" id="{04383597-B37F-B28F-FCDC-F3862435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9" y="1123545"/>
            <a:ext cx="2220775" cy="5734455"/>
          </a:xfrm>
          <a:prstGeom prst="rect">
            <a:avLst/>
          </a:prstGeom>
        </p:spPr>
      </p:pic>
      <p:pic>
        <p:nvPicPr>
          <p:cNvPr id="9" name="Picture 8" descr="A white sheet with black lines and red and blue dots&#10;&#10;Description automatically generated">
            <a:extLst>
              <a:ext uri="{FF2B5EF4-FFF2-40B4-BE49-F238E27FC236}">
                <a16:creationId xmlns:a16="http://schemas.microsoft.com/office/drawing/2014/main" id="{588C36A7-5962-431F-DBC8-7B7B0446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36" y="1123545"/>
            <a:ext cx="2220774" cy="57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chart with numbers&#10;&#10;Description automatically generated">
            <a:extLst>
              <a:ext uri="{FF2B5EF4-FFF2-40B4-BE49-F238E27FC236}">
                <a16:creationId xmlns:a16="http://schemas.microsoft.com/office/drawing/2014/main" id="{9DC926BE-8E83-1D4E-E736-D4D59AAC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1" y="515924"/>
            <a:ext cx="7892283" cy="5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6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E77043-B747-9359-C6B6-2056490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2332-2296-EF57-BD27-C0985B99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A11793-4271-C747-715A-2E22D2998D05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DCDAFE7-DED2-13CF-D154-9E7CCCF1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0" y="1260000"/>
            <a:ext cx="9602744" cy="48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0589-3360-E80A-0FDD-61D303E722BE}"/>
              </a:ext>
            </a:extLst>
          </p:cNvPr>
          <p:cNvSpPr txBox="1"/>
          <p:nvPr/>
        </p:nvSpPr>
        <p:spPr>
          <a:xfrm rot="16200000">
            <a:off x="-1140644" y="3480972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WHY SO MUCH DIFFERENCE??</a:t>
            </a:r>
          </a:p>
        </p:txBody>
      </p:sp>
    </p:spTree>
    <p:extLst>
      <p:ext uri="{BB962C8B-B14F-4D97-AF65-F5344CB8AC3E}">
        <p14:creationId xmlns:p14="http://schemas.microsoft.com/office/powerpoint/2010/main" val="140474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15905F-EF0E-5412-5F58-CCB34483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DD8E-F5A8-8F84-6061-9051982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9E842B-4707-1C36-D5E8-5CDB4B5768D6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354752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/>
              <a:t>Box </a:t>
            </a:r>
            <a:r>
              <a:rPr lang="es-ES" sz="11200" dirty="0" err="1"/>
              <a:t>Averaged</a:t>
            </a:r>
            <a:r>
              <a:rPr lang="es-ES" sz="11200" dirty="0"/>
              <a:t> </a:t>
            </a:r>
            <a:r>
              <a:rPr lang="es-ES" sz="11200" dirty="0" err="1"/>
              <a:t>Profiles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EEBFAFE-0906-6A0E-F983-34A1E5AC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1" y="1414021"/>
            <a:ext cx="5052476" cy="5443979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0525D8A-EC89-1ACA-322A-DE524E61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0" y="1414020"/>
            <a:ext cx="5055704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60E8-656A-044E-22B2-D7C9C099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12B0-1F93-F218-B06B-444C0DC8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168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r>
              <a:rPr lang="es-ES" sz="2400" dirty="0"/>
              <a:t>*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8095F24-6318-E921-1DC6-34ADC90571FE}"/>
              </a:ext>
            </a:extLst>
          </p:cNvPr>
          <p:cNvSpPr txBox="1"/>
          <p:nvPr/>
        </p:nvSpPr>
        <p:spPr>
          <a:xfrm>
            <a:off x="194831" y="6363896"/>
            <a:ext cx="3974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* </a:t>
            </a:r>
            <a:r>
              <a:rPr lang="es-ES" sz="1100" dirty="0" err="1"/>
              <a:t>Stereographic</a:t>
            </a:r>
            <a:r>
              <a:rPr lang="es-ES" sz="1100" dirty="0"/>
              <a:t> </a:t>
            </a:r>
            <a:r>
              <a:rPr lang="es-ES" sz="1100" dirty="0" err="1"/>
              <a:t>projection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conformal</a:t>
            </a:r>
            <a:r>
              <a:rPr lang="es-ES" sz="1100" dirty="0"/>
              <a:t> (angles are </a:t>
            </a:r>
            <a:r>
              <a:rPr lang="es-ES" sz="1100" dirty="0" err="1"/>
              <a:t>preserved</a:t>
            </a:r>
            <a:r>
              <a:rPr lang="es-E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56A1C-03C9-14C9-1306-EB7A40E8C68F}"/>
              </a:ext>
            </a:extLst>
          </p:cNvPr>
          <p:cNvSpPr txBox="1"/>
          <p:nvPr/>
        </p:nvSpPr>
        <p:spPr>
          <a:xfrm>
            <a:off x="816429" y="1502229"/>
            <a:ext cx="527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Put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climatologies</a:t>
            </a:r>
            <a:r>
              <a:rPr lang="es-ES" dirty="0">
                <a:solidFill>
                  <a:srgbClr val="FF0000"/>
                </a:solidFill>
              </a:rPr>
              <a:t> (</a:t>
            </a:r>
            <a:r>
              <a:rPr lang="es-ES" dirty="0" err="1">
                <a:solidFill>
                  <a:srgbClr val="FF0000"/>
                </a:solidFill>
              </a:rPr>
              <a:t>seasonal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temperature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currents</a:t>
            </a:r>
            <a:r>
              <a:rPr lang="es-ES" dirty="0">
                <a:solidFill>
                  <a:srgbClr val="FF0000"/>
                </a:solidFill>
              </a:rPr>
              <a:t>...)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T-S </a:t>
            </a:r>
            <a:r>
              <a:rPr lang="es-ES" dirty="0" err="1">
                <a:solidFill>
                  <a:srgbClr val="FF0000"/>
                </a:solidFill>
              </a:rPr>
              <a:t>plots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D6786-4E34-D1A8-D136-C95212B4BE10}"/>
              </a:ext>
            </a:extLst>
          </p:cNvPr>
          <p:cNvSpPr txBox="1"/>
          <p:nvPr/>
        </p:nvSpPr>
        <p:spPr>
          <a:xfrm>
            <a:off x="816429" y="3429000"/>
            <a:ext cx="683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50"/>
                </a:solidFill>
              </a:rPr>
              <a:t>Is</a:t>
            </a:r>
            <a:r>
              <a:rPr lang="es-ES" dirty="0">
                <a:solidFill>
                  <a:srgbClr val="00B050"/>
                </a:solidFill>
              </a:rPr>
              <a:t> BALMFC a Good candidate </a:t>
            </a:r>
            <a:r>
              <a:rPr lang="es-ES" dirty="0" err="1">
                <a:solidFill>
                  <a:srgbClr val="00B050"/>
                </a:solidFill>
              </a:rPr>
              <a:t>to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replace</a:t>
            </a:r>
            <a:r>
              <a:rPr lang="es-ES" dirty="0">
                <a:solidFill>
                  <a:srgbClr val="00B050"/>
                </a:solidFill>
              </a:rPr>
              <a:t> GLO at east2 </a:t>
            </a:r>
            <a:r>
              <a:rPr lang="es-ES" dirty="0" err="1">
                <a:solidFill>
                  <a:srgbClr val="00B050"/>
                </a:solidFill>
              </a:rPr>
              <a:t>boundary</a:t>
            </a:r>
            <a:r>
              <a:rPr lang="es-ES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9109-C894-CE6D-E9FF-3CDB2BBD1EF2}"/>
              </a:ext>
            </a:extLst>
          </p:cNvPr>
          <p:cNvSpPr txBox="1"/>
          <p:nvPr/>
        </p:nvSpPr>
        <p:spPr>
          <a:xfrm>
            <a:off x="816429" y="2889115"/>
            <a:ext cx="437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C000"/>
                </a:solidFill>
              </a:rPr>
              <a:t>Some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literature</a:t>
            </a:r>
            <a:endParaRPr lang="es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BF9C6-9048-AC18-4AA0-FF4AF3BE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C97B-D0DE-1480-0D52-FE7850A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8CFF939-2A95-A872-853D-10F1F137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188000"/>
            <a:ext cx="7865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9E08-186D-7336-A9E0-64E45793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392-86C4-0B74-5ECC-28B923D3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36C70-19DA-317E-1E21-FCFBFCF6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000" y="1176153"/>
            <a:ext cx="785284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7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D2C4-21BE-2447-0968-E51E7235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8C1F-2A70-9892-ABA3-4582F4252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20382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320DD5A-CAD8-A6ED-2842-81BE210B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080000"/>
            <a:ext cx="4898856" cy="5760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F9A0B89-0D56-4CAA-AEA2-66E56D26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1080000"/>
            <a:ext cx="4898856" cy="57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2093C-33D8-95CE-383D-EEADADFBFB89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 err="1"/>
              <a:t>Lat</a:t>
            </a:r>
            <a:r>
              <a:rPr lang="es-ES" sz="7200" dirty="0"/>
              <a:t>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ABE0F6-B1DD-9832-4D11-71EC155C5989}"/>
              </a:ext>
            </a:extLst>
          </p:cNvPr>
          <p:cNvSpPr txBox="1">
            <a:spLocks/>
          </p:cNvSpPr>
          <p:nvPr/>
        </p:nvSpPr>
        <p:spPr>
          <a:xfrm>
            <a:off x="4231907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w*1000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80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DC3AB-400F-5DD0-4910-CB551FDA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8F8D-5B63-3BF8-F136-C4F522C0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00927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232964-26D0-27B1-74A3-969FEF69D05B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Lon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118B-6E34-7873-36B5-BFC115B7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000" y="1080000"/>
            <a:ext cx="4898858" cy="57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EEE52-984B-31B4-E9FD-3A986BE3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000" y="1080000"/>
            <a:ext cx="489885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0DFC-A30B-F3E2-2411-9EA61DB7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78B-173A-CE54-82B8-BC4AB419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4717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DF0027E-63D1-2FEA-555C-0F146E03FF08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000281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Circulation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collage of images of a map&#10;&#10;Description automatically generated">
            <a:extLst>
              <a:ext uri="{FF2B5EF4-FFF2-40B4-BE49-F238E27FC236}">
                <a16:creationId xmlns:a16="http://schemas.microsoft.com/office/drawing/2014/main" id="{7A78A36C-0873-6B6C-B597-733A5216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4" y="1161282"/>
            <a:ext cx="11722631" cy="54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66575-2400-860B-7D18-A4AD808B3E8E}"/>
              </a:ext>
            </a:extLst>
          </p:cNvPr>
          <p:cNvSpPr txBox="1"/>
          <p:nvPr/>
        </p:nvSpPr>
        <p:spPr>
          <a:xfrm>
            <a:off x="697524" y="1478604"/>
            <a:ext cx="3763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NEMO OBC files </a:t>
            </a:r>
            <a:r>
              <a:rPr lang="es-ES" dirty="0" err="1"/>
              <a:t>from</a:t>
            </a:r>
            <a:r>
              <a:rPr lang="es-ES" dirty="0"/>
              <a:t> CMEMS </a:t>
            </a:r>
            <a:r>
              <a:rPr lang="es-ES" dirty="0" err="1"/>
              <a:t>follows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Build</a:t>
            </a:r>
            <a:r>
              <a:rPr lang="es-ES" dirty="0"/>
              <a:t> target </a:t>
            </a:r>
            <a:r>
              <a:rPr lang="es-ES" dirty="0" err="1"/>
              <a:t>curvilinear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(</a:t>
            </a:r>
            <a:r>
              <a:rPr lang="es-ES" dirty="0" err="1"/>
              <a:t>oriented</a:t>
            </a:r>
            <a:r>
              <a:rPr lang="es-ES" dirty="0"/>
              <a:t> as in NEMO </a:t>
            </a:r>
            <a:r>
              <a:rPr lang="es-ES" dirty="0" err="1"/>
              <a:t>fashion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/ Vertical </a:t>
            </a:r>
            <a:r>
              <a:rPr lang="es-ES" dirty="0" err="1"/>
              <a:t>NaNFill</a:t>
            </a:r>
            <a:r>
              <a:rPr lang="es-ES" dirty="0"/>
              <a:t> in CMEMS </a:t>
            </a:r>
            <a:r>
              <a:rPr lang="es-ES" dirty="0" err="1"/>
              <a:t>dataset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Vertical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velocity</a:t>
            </a:r>
            <a:r>
              <a:rPr lang="es-ES" dirty="0"/>
              <a:t> in </a:t>
            </a:r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frame</a:t>
            </a:r>
            <a:r>
              <a:rPr lang="es-ES" dirty="0"/>
              <a:t> onto (</a:t>
            </a:r>
            <a:r>
              <a:rPr lang="es-ES" dirty="0" err="1"/>
              <a:t>i,j</a:t>
            </a:r>
            <a:r>
              <a:rPr lang="es-ES" dirty="0"/>
              <a:t>) NEMO </a:t>
            </a:r>
            <a:r>
              <a:rPr lang="es-ES" dirty="0" err="1"/>
              <a:t>mesh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Rename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/ variables as in NEMO OBC files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B3061A0-FD91-9550-0E7E-BC9CDEDB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93" y="3947742"/>
            <a:ext cx="5302007" cy="2182372"/>
          </a:xfrm>
          <a:prstGeom prst="rect">
            <a:avLst/>
          </a:prstGeom>
        </p:spPr>
      </p:pic>
      <p:pic>
        <p:nvPicPr>
          <p:cNvPr id="7" name="Picture 6" descr="A grid with a gradient of blu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969024D2-9A05-92DD-B283-EB4ED0A4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48510" r="1860"/>
          <a:stretch/>
        </p:blipFill>
        <p:spPr>
          <a:xfrm>
            <a:off x="7039206" y="214011"/>
            <a:ext cx="4455270" cy="3531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E81833-65BA-D3C6-6CE2-D0B4447E100A}"/>
              </a:ext>
            </a:extLst>
          </p:cNvPr>
          <p:cNvSpPr/>
          <p:nvPr/>
        </p:nvSpPr>
        <p:spPr>
          <a:xfrm>
            <a:off x="982494" y="2295728"/>
            <a:ext cx="3239310" cy="6322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4A83D0-D37C-22F8-0319-1A518B77F460}"/>
              </a:ext>
            </a:extLst>
          </p:cNvPr>
          <p:cNvCxnSpPr/>
          <p:nvPr/>
        </p:nvCxnSpPr>
        <p:spPr>
          <a:xfrm>
            <a:off x="4221804" y="2558373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24781-3572-6555-589A-2F32A439A742}"/>
              </a:ext>
            </a:extLst>
          </p:cNvPr>
          <p:cNvSpPr/>
          <p:nvPr/>
        </p:nvSpPr>
        <p:spPr>
          <a:xfrm>
            <a:off x="982494" y="4007795"/>
            <a:ext cx="3239310" cy="8268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C866B0-E6E3-5214-6243-DB05ECCBF0DE}"/>
              </a:ext>
            </a:extLst>
          </p:cNvPr>
          <p:cNvCxnSpPr/>
          <p:nvPr/>
        </p:nvCxnSpPr>
        <p:spPr>
          <a:xfrm>
            <a:off x="4221804" y="4432569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460</Words>
  <Application>Microsoft Office PowerPoint</Application>
  <PresentationFormat>Widescreen</PresentationFormat>
  <Paragraphs>255</Paragraphs>
  <Slides>30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89</cp:revision>
  <dcterms:created xsi:type="dcterms:W3CDTF">2024-02-14T10:16:57Z</dcterms:created>
  <dcterms:modified xsi:type="dcterms:W3CDTF">2024-02-26T17:36:47Z</dcterms:modified>
</cp:coreProperties>
</file>